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C1"/>
    <a:srgbClr val="3F69F1"/>
    <a:srgbClr val="E9CD87"/>
    <a:srgbClr val="755D31"/>
    <a:srgbClr val="605746"/>
    <a:srgbClr val="ECD54A"/>
    <a:srgbClr val="B89F13"/>
    <a:srgbClr val="FFF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4650" autoAdjust="0"/>
  </p:normalViewPr>
  <p:slideViewPr>
    <p:cSldViewPr snapToGrid="0">
      <p:cViewPr varScale="1">
        <p:scale>
          <a:sx n="102" d="100"/>
          <a:sy n="102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5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2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4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99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4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5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3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44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0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1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ADC28-5905-46EE-AF23-3CF08D76128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9A146-9C51-42AC-9CFC-F161DF633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9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4955" y="1023377"/>
            <a:ext cx="10954139" cy="4472474"/>
          </a:xfrm>
          <a:prstGeom prst="roundRect">
            <a:avLst/>
          </a:prstGeom>
          <a:gradFill flip="none" rotWithShape="1">
            <a:gsLst>
              <a:gs pos="0">
                <a:srgbClr val="E9CD87">
                  <a:tint val="66000"/>
                  <a:satMod val="160000"/>
                </a:srgbClr>
              </a:gs>
              <a:gs pos="50000">
                <a:srgbClr val="E9CD87">
                  <a:tint val="44500"/>
                  <a:satMod val="160000"/>
                </a:srgbClr>
              </a:gs>
              <a:gs pos="100000">
                <a:srgbClr val="E9CD87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EBC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57" y="74646"/>
            <a:ext cx="10307215" cy="84461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18726" y="1101010"/>
            <a:ext cx="9647854" cy="541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613236" y="1162632"/>
            <a:ext cx="765487" cy="417931"/>
          </a:xfrm>
          <a:prstGeom prst="roundRect">
            <a:avLst/>
          </a:prstGeom>
          <a:solidFill>
            <a:srgbClr val="3F6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67544" y="1186932"/>
            <a:ext cx="933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Home   About Us   Research   Publications    People    Teaching    News    Press   Software   Lab Pics 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76598" y="5581061"/>
            <a:ext cx="10232575" cy="1276939"/>
          </a:xfrm>
          <a:prstGeom prst="roundRect">
            <a:avLst/>
          </a:prstGeom>
          <a:gradFill flip="none" rotWithShape="1">
            <a:gsLst>
              <a:gs pos="0">
                <a:srgbClr val="E9CD87">
                  <a:tint val="66000"/>
                  <a:satMod val="160000"/>
                </a:srgbClr>
              </a:gs>
              <a:gs pos="50000">
                <a:srgbClr val="E9CD87">
                  <a:tint val="44500"/>
                  <a:satMod val="160000"/>
                </a:srgbClr>
              </a:gs>
              <a:gs pos="100000">
                <a:srgbClr val="E9CD87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07" y="5709576"/>
            <a:ext cx="3624012" cy="9738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794" y="5709576"/>
            <a:ext cx="3576912" cy="9911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270" y="5709576"/>
            <a:ext cx="2293592" cy="90271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541158" y="2052976"/>
            <a:ext cx="1996751" cy="24132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9038"/>
          <a:stretch/>
        </p:blipFill>
        <p:spPr>
          <a:xfrm>
            <a:off x="1676792" y="2114938"/>
            <a:ext cx="1725482" cy="21336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158" y="4544420"/>
            <a:ext cx="1990267" cy="76491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37518" y="1727396"/>
            <a:ext cx="66807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Welcome to the </a:t>
            </a:r>
            <a:r>
              <a:rPr lang="en-US" b="1" i="1" dirty="0"/>
              <a:t>CHAOS Lab</a:t>
            </a:r>
            <a:r>
              <a:rPr lang="en-US" dirty="0"/>
              <a:t>. we use a combined approach of theory, simulation, and experiments to investigate complex systems.</a:t>
            </a:r>
          </a:p>
          <a:p>
            <a:endParaRPr lang="en-US" dirty="0"/>
          </a:p>
          <a:p>
            <a:r>
              <a:rPr lang="en-US" b="1" i="1" dirty="0"/>
              <a:t>Experiments in complex systems: </a:t>
            </a:r>
            <a:r>
              <a:rPr lang="en-US" sz="1600" dirty="0"/>
              <a:t>Cardiac dynamics using micro-electrodes and optical mapping, active media (swarms and </a:t>
            </a:r>
            <a:r>
              <a:rPr lang="en-US" sz="1600" dirty="0" err="1"/>
              <a:t>murmuration</a:t>
            </a:r>
            <a:r>
              <a:rPr lang="en-US" sz="1600" dirty="0"/>
              <a:t>), chemical reactions, table top experiments. </a:t>
            </a:r>
          </a:p>
          <a:p>
            <a:endParaRPr lang="en-US" b="1" i="1" dirty="0"/>
          </a:p>
          <a:p>
            <a:r>
              <a:rPr lang="en-US" b="1" i="1" dirty="0"/>
              <a:t>Mathematical modeling of complex systems</a:t>
            </a:r>
            <a:r>
              <a:rPr lang="en-US" sz="1600" b="1" i="1" dirty="0"/>
              <a:t>: </a:t>
            </a:r>
            <a:r>
              <a:rPr lang="en-US" sz="1600" dirty="0"/>
              <a:t>Development and analysis of mathematical models that describe generic or detailed dynamics of excitable and oscillatory media.</a:t>
            </a:r>
            <a:endParaRPr lang="en-US" sz="1600" b="1" i="1" dirty="0"/>
          </a:p>
          <a:p>
            <a:endParaRPr lang="en-US" b="1" i="1" dirty="0"/>
          </a:p>
          <a:p>
            <a:r>
              <a:rPr lang="en-US" b="1" i="1" dirty="0"/>
              <a:t>High performance computing: </a:t>
            </a:r>
            <a:r>
              <a:rPr lang="en-US" sz="1600" dirty="0"/>
              <a:t>Development and implementation of novel algorithms to solve partial differential equations in two- and three-dimensional regular and irregular domains and parallel computing using GPUs.</a:t>
            </a:r>
          </a:p>
        </p:txBody>
      </p:sp>
    </p:spTree>
    <p:extLst>
      <p:ext uri="{BB962C8B-B14F-4D97-AF65-F5344CB8AC3E}">
        <p14:creationId xmlns:p14="http://schemas.microsoft.com/office/powerpoint/2010/main" val="29345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57" y="74646"/>
            <a:ext cx="10307215" cy="844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81" y="1637996"/>
            <a:ext cx="6855078" cy="282114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318726" y="1028798"/>
            <a:ext cx="9647854" cy="541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672820" y="1110530"/>
            <a:ext cx="765487" cy="417931"/>
          </a:xfrm>
          <a:prstGeom prst="roundRect">
            <a:avLst/>
          </a:prstGeom>
          <a:solidFill>
            <a:srgbClr val="3F6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67544" y="1114720"/>
            <a:ext cx="933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Home   About Us   Research   Publications    People    Teaching    News    Press   Software   Lab Pics 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69242" y="4500652"/>
            <a:ext cx="9939930" cy="3262535"/>
            <a:chOff x="976604" y="4500652"/>
            <a:chExt cx="9834466" cy="326253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6604" y="4500652"/>
              <a:ext cx="9834466" cy="326253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318726" y="5151363"/>
              <a:ext cx="8820539" cy="2326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19" y="5327537"/>
            <a:ext cx="1904740" cy="19047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66852" y="5731862"/>
            <a:ext cx="6127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Professor of Physics, Georgia Institute of Technology</a:t>
            </a:r>
          </a:p>
          <a:p>
            <a:r>
              <a:rPr lang="en-US" dirty="0"/>
              <a:t>Adjunct Professor of Biology</a:t>
            </a:r>
          </a:p>
          <a:p>
            <a:r>
              <a:rPr lang="en-US" dirty="0">
                <a:solidFill>
                  <a:schemeClr val="accent1"/>
                </a:solidFill>
              </a:rPr>
              <a:t>CV.pdf </a:t>
            </a:r>
            <a:r>
              <a:rPr lang="en-US" dirty="0"/>
              <a:t>(in GT formatted style)</a:t>
            </a:r>
          </a:p>
          <a:p>
            <a:r>
              <a:rPr lang="en-US" dirty="0">
                <a:solidFill>
                  <a:schemeClr val="accent1"/>
                </a:solidFill>
              </a:rPr>
              <a:t>More info about me</a:t>
            </a:r>
          </a:p>
          <a:p>
            <a:r>
              <a:rPr lang="en-US" dirty="0">
                <a:solidFill>
                  <a:schemeClr val="accent1"/>
                </a:solidFill>
              </a:rPr>
              <a:t>Google scholar</a:t>
            </a:r>
          </a:p>
          <a:p>
            <a:endParaRPr lang="en-US" i="1" dirty="0"/>
          </a:p>
        </p:txBody>
      </p:sp>
      <p:sp>
        <p:nvSpPr>
          <p:cNvPr id="17" name="Rectangle 16"/>
          <p:cNvSpPr/>
          <p:nvPr/>
        </p:nvSpPr>
        <p:spPr>
          <a:xfrm>
            <a:off x="3958696" y="5299128"/>
            <a:ext cx="1775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Flavio H Fenton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38962" y="7256229"/>
            <a:ext cx="929171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i="1" dirty="0"/>
              <a:t>Email:  </a:t>
            </a:r>
            <a:r>
              <a:rPr lang="en-US" sz="1300" i="1" dirty="0" err="1"/>
              <a:t>Flavio.Fenton</a:t>
            </a:r>
            <a:r>
              <a:rPr lang="en-US" sz="1300" i="1" dirty="0"/>
              <a:t>[at]physics.gatech.edu  </a:t>
            </a:r>
          </a:p>
          <a:p>
            <a:r>
              <a:rPr lang="en-US" sz="1300" i="1" dirty="0"/>
              <a:t>office: 204 Howey Building  Lab: 20x  Howey Building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78739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2041" y="208570"/>
            <a:ext cx="9834466" cy="3262535"/>
            <a:chOff x="976604" y="4500652"/>
            <a:chExt cx="9834466" cy="32625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6604" y="4500652"/>
              <a:ext cx="9834466" cy="326253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18726" y="5151363"/>
              <a:ext cx="8820539" cy="2326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77" y="381526"/>
            <a:ext cx="2496619" cy="304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65830" y="326716"/>
            <a:ext cx="1871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 Scientist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98777" y="1455575"/>
            <a:ext cx="685489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 Scientist:</a:t>
            </a:r>
          </a:p>
          <a:p>
            <a:r>
              <a:rPr lang="en-US" dirty="0" err="1"/>
              <a:t>Abouzar</a:t>
            </a:r>
            <a:r>
              <a:rPr lang="en-US" dirty="0"/>
              <a:t> and </a:t>
            </a:r>
            <a:r>
              <a:rPr lang="en-US" dirty="0" err="1"/>
              <a:t>Ilija</a:t>
            </a:r>
            <a:endParaRPr lang="en-US" dirty="0"/>
          </a:p>
          <a:p>
            <a:endParaRPr lang="en-US" dirty="0"/>
          </a:p>
          <a:p>
            <a:r>
              <a:rPr lang="en-US" dirty="0"/>
              <a:t>Post Doc</a:t>
            </a:r>
          </a:p>
          <a:p>
            <a:r>
              <a:rPr lang="en-US" dirty="0"/>
              <a:t>Kamal Sharma</a:t>
            </a:r>
          </a:p>
          <a:p>
            <a:endParaRPr lang="en-US" dirty="0"/>
          </a:p>
          <a:p>
            <a:r>
              <a:rPr lang="en-US" dirty="0"/>
              <a:t>Graduate students:</a:t>
            </a:r>
          </a:p>
          <a:p>
            <a:r>
              <a:rPr lang="en-US" dirty="0"/>
              <a:t>Conner Herndon</a:t>
            </a:r>
          </a:p>
          <a:p>
            <a:r>
              <a:rPr lang="en-US" dirty="0"/>
              <a:t>Hector Velasco Perez</a:t>
            </a:r>
          </a:p>
          <a:p>
            <a:r>
              <a:rPr lang="en-US" dirty="0"/>
              <a:t>Noah </a:t>
            </a:r>
            <a:r>
              <a:rPr lang="en-US" dirty="0" err="1"/>
              <a:t>DeTal</a:t>
            </a:r>
            <a:endParaRPr lang="en-US" dirty="0"/>
          </a:p>
          <a:p>
            <a:r>
              <a:rPr lang="en-US" dirty="0"/>
              <a:t>Mikael </a:t>
            </a:r>
            <a:r>
              <a:rPr lang="en-US" dirty="0" err="1"/>
              <a:t>Toye</a:t>
            </a:r>
            <a:endParaRPr lang="en-US" dirty="0"/>
          </a:p>
          <a:p>
            <a:r>
              <a:rPr lang="en-US" dirty="0" err="1"/>
              <a:t>Giraldo</a:t>
            </a:r>
            <a:r>
              <a:rPr lang="en-US" dirty="0"/>
              <a:t> </a:t>
            </a:r>
            <a:r>
              <a:rPr lang="en-US" dirty="0" err="1"/>
              <a:t>Pino</a:t>
            </a:r>
            <a:endParaRPr lang="en-US" dirty="0"/>
          </a:p>
          <a:p>
            <a:r>
              <a:rPr lang="en-US" dirty="0"/>
              <a:t>Lynn </a:t>
            </a:r>
            <a:r>
              <a:rPr lang="en-US" dirty="0" err="1"/>
              <a:t>Jin</a:t>
            </a:r>
            <a:endParaRPr lang="en-US" dirty="0"/>
          </a:p>
          <a:p>
            <a:r>
              <a:rPr lang="en-US" dirty="0"/>
              <a:t>-------------------</a:t>
            </a:r>
          </a:p>
          <a:p>
            <a:r>
              <a:rPr lang="en-US" dirty="0"/>
              <a:t>Undergraduates:</a:t>
            </a:r>
          </a:p>
          <a:p>
            <a:r>
              <a:rPr lang="en-US" dirty="0"/>
              <a:t>Shaun Eisner</a:t>
            </a:r>
          </a:p>
          <a:p>
            <a:r>
              <a:rPr lang="en-US" dirty="0"/>
              <a:t>Evan Newman</a:t>
            </a:r>
          </a:p>
          <a:p>
            <a:r>
              <a:rPr lang="en-US" dirty="0"/>
              <a:t>Molly </a:t>
            </a:r>
            <a:r>
              <a:rPr lang="en-US" dirty="0" err="1"/>
              <a:t>Halprin</a:t>
            </a:r>
            <a:endParaRPr lang="en-US" dirty="0"/>
          </a:p>
          <a:p>
            <a:r>
              <a:rPr lang="en-US" dirty="0" err="1"/>
              <a:t>Divya</a:t>
            </a:r>
            <a:r>
              <a:rPr lang="en-US" dirty="0"/>
              <a:t> </a:t>
            </a:r>
            <a:r>
              <a:rPr lang="en-US" dirty="0" err="1"/>
              <a:t>Velivela</a:t>
            </a:r>
            <a:endParaRPr lang="en-US" dirty="0"/>
          </a:p>
          <a:p>
            <a:r>
              <a:rPr lang="en-US" dirty="0"/>
              <a:t>Teddy Chen, </a:t>
            </a:r>
          </a:p>
          <a:p>
            <a:r>
              <a:rPr lang="en-US" dirty="0"/>
              <a:t>----------------</a:t>
            </a:r>
          </a:p>
          <a:p>
            <a:r>
              <a:rPr lang="en-US" dirty="0"/>
              <a:t>Lab manager:  </a:t>
            </a:r>
            <a:r>
              <a:rPr lang="en-US" dirty="0" err="1"/>
              <a:t>Elly</a:t>
            </a:r>
            <a:r>
              <a:rPr lang="en-US" dirty="0"/>
              <a:t> </a:t>
            </a:r>
            <a:r>
              <a:rPr lang="en-US" dirty="0" err="1"/>
              <a:t>Elham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Past members</a:t>
            </a:r>
          </a:p>
          <a:p>
            <a:endParaRPr lang="en-US" dirty="0"/>
          </a:p>
          <a:p>
            <a:r>
              <a:rPr lang="en-US" dirty="0"/>
              <a:t>See word document.  </a:t>
            </a:r>
          </a:p>
        </p:txBody>
      </p:sp>
    </p:spTree>
    <p:extLst>
      <p:ext uri="{BB962C8B-B14F-4D97-AF65-F5344CB8AC3E}">
        <p14:creationId xmlns:p14="http://schemas.microsoft.com/office/powerpoint/2010/main" val="233932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65830" y="326716"/>
            <a:ext cx="1871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 Scientist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57" y="74646"/>
            <a:ext cx="10307215" cy="84461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318726" y="1028798"/>
            <a:ext cx="9647854" cy="541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410077" y="1066121"/>
            <a:ext cx="1206952" cy="417931"/>
          </a:xfrm>
          <a:prstGeom prst="roundRect">
            <a:avLst/>
          </a:prstGeom>
          <a:solidFill>
            <a:srgbClr val="3F6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67544" y="1114720"/>
            <a:ext cx="933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Home   About Us   Research   Publications    People    Teaching    News    Press   Software   Lab Pics 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2093" y="2082005"/>
            <a:ext cx="5411756" cy="640667"/>
            <a:chOff x="1318726" y="2271518"/>
            <a:chExt cx="5411756" cy="640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8726" y="2271518"/>
              <a:ext cx="5411756" cy="64066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21540" r="1"/>
            <a:stretch/>
          </p:blipFill>
          <p:spPr>
            <a:xfrm>
              <a:off x="1893074" y="2444034"/>
              <a:ext cx="181382" cy="308242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2934447" y="2828836"/>
            <a:ext cx="8080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Defibrillate you later, alligator; Q10 scaling and refractoriness keeps alligators from fibrillation.</a:t>
            </a:r>
          </a:p>
          <a:p>
            <a:r>
              <a:rPr lang="en-US" b="1" dirty="0"/>
              <a:t> </a:t>
            </a:r>
            <a:r>
              <a:rPr lang="en-US" dirty="0"/>
              <a:t>C Herndon, HC Astley, T </a:t>
            </a:r>
            <a:r>
              <a:rPr lang="en-US" dirty="0" err="1"/>
              <a:t>Owerkowicz</a:t>
            </a:r>
            <a:r>
              <a:rPr lang="en-US" dirty="0"/>
              <a:t>, FH Fenton  Integrative Organismal Biology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48" y="2828836"/>
            <a:ext cx="1642511" cy="108633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007564" y="4015659"/>
            <a:ext cx="80967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Robust data assimilation with noise: Applications to cardiac dynamics</a:t>
            </a:r>
          </a:p>
          <a:p>
            <a:r>
              <a:rPr lang="en-US" dirty="0"/>
              <a:t>CD </a:t>
            </a:r>
            <a:r>
              <a:rPr lang="en-US" dirty="0" err="1"/>
              <a:t>Marcotte</a:t>
            </a:r>
            <a:r>
              <a:rPr lang="en-US" dirty="0"/>
              <a:t>, FH Fenton, MJ Hoffman, EM Cherry Chaos: An Interdisciplinary Journal of Nonlinear Science 31 (1), 013118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l="39334"/>
          <a:stretch/>
        </p:blipFill>
        <p:spPr>
          <a:xfrm>
            <a:off x="1068496" y="4178663"/>
            <a:ext cx="1961507" cy="54961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20689" y="5365486"/>
            <a:ext cx="5411756" cy="640667"/>
            <a:chOff x="1244020" y="5341405"/>
            <a:chExt cx="5411756" cy="640667"/>
          </a:xfrm>
        </p:grpSpPr>
        <p:grpSp>
          <p:nvGrpSpPr>
            <p:cNvPr id="24" name="Group 23"/>
            <p:cNvGrpSpPr/>
            <p:nvPr/>
          </p:nvGrpSpPr>
          <p:grpSpPr>
            <a:xfrm>
              <a:off x="1244020" y="5341405"/>
              <a:ext cx="5411756" cy="640667"/>
              <a:chOff x="1318726" y="2271518"/>
              <a:chExt cx="5411756" cy="640667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8726" y="2271518"/>
                <a:ext cx="5411756" cy="64066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4"/>
              <a:srcRect l="21540" r="1"/>
              <a:stretch/>
            </p:blipFill>
            <p:spPr>
              <a:xfrm>
                <a:off x="1893074" y="2444034"/>
                <a:ext cx="181382" cy="308242"/>
              </a:xfrm>
              <a:prstGeom prst="rect">
                <a:avLst/>
              </a:prstGeom>
            </p:spPr>
          </p:pic>
        </p:grp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7"/>
            <a:srcRect l="10428"/>
            <a:stretch/>
          </p:blipFill>
          <p:spPr>
            <a:xfrm>
              <a:off x="1818368" y="5516726"/>
              <a:ext cx="397581" cy="308242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648268" y="417866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8268" y="30034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2; </a:t>
            </a:r>
          </a:p>
        </p:txBody>
      </p:sp>
      <p:sp>
        <p:nvSpPr>
          <p:cNvPr id="34" name="TextBox 33"/>
          <p:cNvSpPr txBox="1"/>
          <p:nvPr/>
        </p:nvSpPr>
        <p:spPr>
          <a:xfrm flipH="1">
            <a:off x="5013553" y="1765593"/>
            <a:ext cx="330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69F1"/>
                </a:solidFill>
              </a:rPr>
              <a:t>Google Scholar Link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8155" y="3366915"/>
            <a:ext cx="919195" cy="38525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8154" y="4195126"/>
            <a:ext cx="919195" cy="38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12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323</Words>
  <Application>Microsoft Office PowerPoint</Application>
  <PresentationFormat>宽屏</PresentationFormat>
  <Paragraphs>53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Fenton, Flavio H</dc:creator>
  <cp:lastModifiedBy>晓东 安</cp:lastModifiedBy>
  <cp:revision>19</cp:revision>
  <dcterms:created xsi:type="dcterms:W3CDTF">2021-02-20T03:05:29Z</dcterms:created>
  <dcterms:modified xsi:type="dcterms:W3CDTF">2023-10-31T22:57:12Z</dcterms:modified>
</cp:coreProperties>
</file>